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24"/>
  </p:notesMasterIdLst>
  <p:handoutMasterIdLst>
    <p:handoutMasterId r:id="rId25"/>
  </p:handoutMasterIdLst>
  <p:sldIdLst>
    <p:sldId id="256" r:id="rId2"/>
    <p:sldId id="267" r:id="rId3"/>
    <p:sldId id="269" r:id="rId4"/>
    <p:sldId id="268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74" r:id="rId15"/>
    <p:sldId id="275" r:id="rId16"/>
    <p:sldId id="276" r:id="rId17"/>
    <p:sldId id="277" r:id="rId18"/>
    <p:sldId id="266" r:id="rId19"/>
    <p:sldId id="270" r:id="rId20"/>
    <p:sldId id="271" r:id="rId21"/>
    <p:sldId id="272" r:id="rId22"/>
    <p:sldId id="273" r:id="rId2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5E36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21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E32620-66DD-4540-A2B5-4DADD6F3079E}" type="datetimeFigureOut">
              <a:rPr lang="en-US" smtClean="0"/>
              <a:t>11/13/2011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A03DB7-8427-41DD-B158-BE624342D86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2765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fld id="{D21C1154-071B-4E54-9139-16973DBCE550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22052D4-FAD5-45A4-B146-D1CB93989AE2}" type="slidenum">
              <a:rPr lang="en-GB"/>
              <a:pPr/>
              <a:t>1</a:t>
            </a:fld>
            <a:endParaRPr lang="en-GB"/>
          </a:p>
        </p:txBody>
      </p:sp>
      <p:sp>
        <p:nvSpPr>
          <p:cNvPr id="286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D506FA7-33E6-4B15-A938-D0263907692F}" type="slidenum">
              <a:rPr lang="en-GB"/>
              <a:pPr/>
              <a:t>10</a:t>
            </a:fld>
            <a:endParaRPr lang="en-GB"/>
          </a:p>
        </p:txBody>
      </p:sp>
      <p:sp>
        <p:nvSpPr>
          <p:cNvPr id="378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D79467C-3841-4B82-9307-434A062A4AF7}" type="slidenum">
              <a:rPr lang="en-GB"/>
              <a:pPr/>
              <a:t>11</a:t>
            </a:fld>
            <a:endParaRPr lang="en-GB"/>
          </a:p>
        </p:txBody>
      </p:sp>
      <p:sp>
        <p:nvSpPr>
          <p:cNvPr id="3891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AF00CE2-7803-42BC-B34F-DB7DE08BB702}" type="slidenum">
              <a:rPr lang="en-GB"/>
              <a:pPr/>
              <a:t>12</a:t>
            </a:fld>
            <a:endParaRPr lang="en-GB"/>
          </a:p>
        </p:txBody>
      </p:sp>
      <p:sp>
        <p:nvSpPr>
          <p:cNvPr id="399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E62C541-45FC-4899-AF96-E4D0350903A5}" type="slidenum">
              <a:rPr lang="en-GB"/>
              <a:pPr/>
              <a:t>13</a:t>
            </a:fld>
            <a:endParaRPr lang="en-GB"/>
          </a:p>
        </p:txBody>
      </p:sp>
      <p:sp>
        <p:nvSpPr>
          <p:cNvPr id="4096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BB0AEC4-B280-4964-84F4-BCBADA95EA16}" type="slidenum">
              <a:rPr lang="en-GB"/>
              <a:pPr/>
              <a:t>18</a:t>
            </a:fld>
            <a:endParaRPr lang="en-GB"/>
          </a:p>
        </p:txBody>
      </p:sp>
      <p:sp>
        <p:nvSpPr>
          <p:cNvPr id="419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3DDEEE5-5F11-4E49-B6F7-2DBCB082BE57}" type="slidenum">
              <a:rPr lang="en-GB"/>
              <a:pPr/>
              <a:t>19</a:t>
            </a:fld>
            <a:endParaRPr lang="en-GB"/>
          </a:p>
        </p:txBody>
      </p:sp>
      <p:sp>
        <p:nvSpPr>
          <p:cNvPr id="4301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B128E5A-91D0-4258-9295-34403D8D5938}" type="slidenum">
              <a:rPr lang="en-GB"/>
              <a:pPr/>
              <a:t>20</a:t>
            </a:fld>
            <a:endParaRPr lang="en-GB"/>
          </a:p>
        </p:txBody>
      </p:sp>
      <p:sp>
        <p:nvSpPr>
          <p:cNvPr id="4403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81486CF-D728-42DF-8E01-140D907E5056}" type="slidenum">
              <a:rPr lang="en-GB"/>
              <a:pPr/>
              <a:t>21</a:t>
            </a:fld>
            <a:endParaRPr lang="en-GB"/>
          </a:p>
        </p:txBody>
      </p:sp>
      <p:sp>
        <p:nvSpPr>
          <p:cNvPr id="4505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B0BC448-2A82-4880-885D-97B7B73914B0}" type="slidenum">
              <a:rPr lang="en-GB"/>
              <a:pPr/>
              <a:t>22</a:t>
            </a:fld>
            <a:endParaRPr lang="en-GB"/>
          </a:p>
        </p:txBody>
      </p:sp>
      <p:sp>
        <p:nvSpPr>
          <p:cNvPr id="460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848E858-6FD8-4315-84FE-0B5A4743BC8A}" type="slidenum">
              <a:rPr lang="en-GB"/>
              <a:pPr/>
              <a:t>2</a:t>
            </a:fld>
            <a:endParaRPr lang="en-GB"/>
          </a:p>
        </p:txBody>
      </p:sp>
      <p:sp>
        <p:nvSpPr>
          <p:cNvPr id="296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F172C2F-F795-4F0F-80D9-7238042AC37E}" type="slidenum">
              <a:rPr lang="en-GB"/>
              <a:pPr/>
              <a:t>3</a:t>
            </a:fld>
            <a:endParaRPr lang="en-GB"/>
          </a:p>
        </p:txBody>
      </p:sp>
      <p:sp>
        <p:nvSpPr>
          <p:cNvPr id="307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FA66E90-0A87-4BEE-950E-F02402861A6D}" type="slidenum">
              <a:rPr lang="en-GB"/>
              <a:pPr/>
              <a:t>4</a:t>
            </a:fld>
            <a:endParaRPr lang="en-GB"/>
          </a:p>
        </p:txBody>
      </p:sp>
      <p:sp>
        <p:nvSpPr>
          <p:cNvPr id="3174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FE4B39C-5A7B-4BA8-B9B0-04D10633B9D4}" type="slidenum">
              <a:rPr lang="en-GB"/>
              <a:pPr/>
              <a:t>5</a:t>
            </a:fld>
            <a:endParaRPr lang="en-GB"/>
          </a:p>
        </p:txBody>
      </p:sp>
      <p:sp>
        <p:nvSpPr>
          <p:cNvPr id="3277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7C17E5-E189-4199-A5EA-3A1A3245B2F1}" type="slidenum">
              <a:rPr lang="en-GB"/>
              <a:pPr/>
              <a:t>6</a:t>
            </a:fld>
            <a:endParaRPr lang="en-GB"/>
          </a:p>
        </p:txBody>
      </p:sp>
      <p:sp>
        <p:nvSpPr>
          <p:cNvPr id="337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C6DDC1-E8FE-497C-8C78-6242AD655CF8}" type="slidenum">
              <a:rPr lang="en-GB"/>
              <a:pPr/>
              <a:t>7</a:t>
            </a:fld>
            <a:endParaRPr lang="en-GB"/>
          </a:p>
        </p:txBody>
      </p:sp>
      <p:sp>
        <p:nvSpPr>
          <p:cNvPr id="348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27DFCD8-45F3-4226-96A3-FBF6096E02C8}" type="slidenum">
              <a:rPr lang="en-GB"/>
              <a:pPr/>
              <a:t>8</a:t>
            </a:fld>
            <a:endParaRPr lang="en-GB"/>
          </a:p>
        </p:txBody>
      </p:sp>
      <p:sp>
        <p:nvSpPr>
          <p:cNvPr id="358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CF9B514-7388-41E6-88C4-ED763D6BB7A3}" type="slidenum">
              <a:rPr lang="en-GB"/>
              <a:pPr/>
              <a:t>9</a:t>
            </a:fld>
            <a:endParaRPr lang="en-GB"/>
          </a:p>
        </p:txBody>
      </p:sp>
      <p:sp>
        <p:nvSpPr>
          <p:cNvPr id="368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7171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72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73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74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75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76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77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78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79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80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81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82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83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84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85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86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87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88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89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90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/>
              <a:ahLst/>
              <a:cxnLst>
                <a:cxn ang="0">
                  <a:pos x="5700" y="86"/>
                </a:cxn>
                <a:cxn ang="0">
                  <a:pos x="5508" y="86"/>
                </a:cxn>
                <a:cxn ang="0">
                  <a:pos x="5454" y="76"/>
                </a:cxn>
                <a:cxn ang="0">
                  <a:pos x="5448" y="65"/>
                </a:cxn>
                <a:cxn ang="0">
                  <a:pos x="5442" y="44"/>
                </a:cxn>
                <a:cxn ang="0">
                  <a:pos x="5414" y="18"/>
                </a:cxn>
                <a:cxn ang="0">
                  <a:pos x="5332" y="7"/>
                </a:cxn>
                <a:cxn ang="0">
                  <a:pos x="5051" y="22"/>
                </a:cxn>
                <a:cxn ang="0">
                  <a:pos x="4986" y="55"/>
                </a:cxn>
                <a:cxn ang="0">
                  <a:pos x="4854" y="102"/>
                </a:cxn>
                <a:cxn ang="0">
                  <a:pos x="4740" y="112"/>
                </a:cxn>
                <a:cxn ang="0">
                  <a:pos x="4662" y="91"/>
                </a:cxn>
                <a:cxn ang="0">
                  <a:pos x="4598" y="25"/>
                </a:cxn>
                <a:cxn ang="0">
                  <a:pos x="4514" y="9"/>
                </a:cxn>
                <a:cxn ang="0">
                  <a:pos x="4410" y="39"/>
                </a:cxn>
                <a:cxn ang="0">
                  <a:pos x="4236" y="81"/>
                </a:cxn>
                <a:cxn ang="0">
                  <a:pos x="4020" y="102"/>
                </a:cxn>
                <a:cxn ang="0">
                  <a:pos x="3810" y="102"/>
                </a:cxn>
                <a:cxn ang="0">
                  <a:pos x="3654" y="76"/>
                </a:cxn>
                <a:cxn ang="0">
                  <a:pos x="3594" y="50"/>
                </a:cxn>
                <a:cxn ang="0">
                  <a:pos x="3528" y="44"/>
                </a:cxn>
                <a:cxn ang="0">
                  <a:pos x="3480" y="55"/>
                </a:cxn>
                <a:cxn ang="0">
                  <a:pos x="3420" y="76"/>
                </a:cxn>
                <a:cxn ang="0">
                  <a:pos x="3048" y="112"/>
                </a:cxn>
                <a:cxn ang="0">
                  <a:pos x="2844" y="128"/>
                </a:cxn>
                <a:cxn ang="0">
                  <a:pos x="2742" y="117"/>
                </a:cxn>
                <a:cxn ang="0">
                  <a:pos x="2710" y="56"/>
                </a:cxn>
                <a:cxn ang="0">
                  <a:pos x="2658" y="50"/>
                </a:cxn>
                <a:cxn ang="0">
                  <a:pos x="2558" y="95"/>
                </a:cxn>
                <a:cxn ang="0">
                  <a:pos x="2444" y="109"/>
                </a:cxn>
                <a:cxn ang="0">
                  <a:pos x="2322" y="91"/>
                </a:cxn>
                <a:cxn ang="0">
                  <a:pos x="2274" y="70"/>
                </a:cxn>
                <a:cxn ang="0">
                  <a:pos x="2185" y="3"/>
                </a:cxn>
                <a:cxn ang="0">
                  <a:pos x="2048" y="64"/>
                </a:cxn>
                <a:cxn ang="0">
                  <a:pos x="1794" y="102"/>
                </a:cxn>
                <a:cxn ang="0">
                  <a:pos x="1560" y="91"/>
                </a:cxn>
                <a:cxn ang="0">
                  <a:pos x="1482" y="76"/>
                </a:cxn>
                <a:cxn ang="0">
                  <a:pos x="1428" y="50"/>
                </a:cxn>
                <a:cxn ang="0">
                  <a:pos x="1374" y="44"/>
                </a:cxn>
                <a:cxn ang="0">
                  <a:pos x="1308" y="55"/>
                </a:cxn>
                <a:cxn ang="0">
                  <a:pos x="1140" y="107"/>
                </a:cxn>
                <a:cxn ang="0">
                  <a:pos x="948" y="143"/>
                </a:cxn>
                <a:cxn ang="0">
                  <a:pos x="708" y="138"/>
                </a:cxn>
                <a:cxn ang="0">
                  <a:pos x="534" y="96"/>
                </a:cxn>
                <a:cxn ang="0">
                  <a:pos x="444" y="55"/>
                </a:cxn>
                <a:cxn ang="0">
                  <a:pos x="396" y="34"/>
                </a:cxn>
                <a:cxn ang="0">
                  <a:pos x="378" y="39"/>
                </a:cxn>
                <a:cxn ang="0">
                  <a:pos x="342" y="70"/>
                </a:cxn>
                <a:cxn ang="0">
                  <a:pos x="288" y="96"/>
                </a:cxn>
                <a:cxn ang="0">
                  <a:pos x="192" y="112"/>
                </a:cxn>
                <a:cxn ang="0">
                  <a:pos x="90" y="112"/>
                </a:cxn>
                <a:cxn ang="0">
                  <a:pos x="0" y="96"/>
                </a:cxn>
                <a:cxn ang="0">
                  <a:pos x="5760" y="44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91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192" name="Rectangle 2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193" name="Rectangle 2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194" name="Rectangle 26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195" name="Rectangle 2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196" name="Rectangle 2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4BD3BC5-53FF-4B29-B24F-DB5209F8A8F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zoom dir="in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9A8CF2D-123D-4B36-B30C-29690DABE2F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 spd="med">
    <p:zoom dir="in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ED877D9-E2E8-4196-8DB1-D132A44A994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 spd="med">
    <p:zoom dir="in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26C5B9B-5741-4B19-AEFE-D64AD9CC859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 spd="med">
    <p:zoom dir="in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0D57793-8EF1-4E70-AFF4-D98865B6265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 spd="med">
    <p:zoom dir="in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1E5998E-5FAF-49AE-8A61-9584CC28A90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 spd="med">
    <p:zoom dir="in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14B4EC4-4794-444D-9E58-F8DD468BA88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 spd="med">
    <p:zoom dir="in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D5C8AB2-E608-4923-801B-23CDF652643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 spd="med">
    <p:zoom dir="in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1A0E9B2-CD78-4170-8B7E-D8B1AA5AA9A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 spd="med">
    <p:zoom dir="in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63C28CD-25EA-462D-BE94-40E4F12326B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 spd="med">
    <p:zoom dir="in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BB22C92-F1CB-4477-A4A3-60ADE20FFB4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 spd="med">
    <p:zoom dir="in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6147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48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49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50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51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52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53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54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55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56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57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58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59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60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61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62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63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64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65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66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/>
              <a:ahLst/>
              <a:cxnLst>
                <a:cxn ang="0">
                  <a:pos x="5700" y="86"/>
                </a:cxn>
                <a:cxn ang="0">
                  <a:pos x="5508" y="86"/>
                </a:cxn>
                <a:cxn ang="0">
                  <a:pos x="5454" y="76"/>
                </a:cxn>
                <a:cxn ang="0">
                  <a:pos x="5448" y="65"/>
                </a:cxn>
                <a:cxn ang="0">
                  <a:pos x="5442" y="44"/>
                </a:cxn>
                <a:cxn ang="0">
                  <a:pos x="5414" y="18"/>
                </a:cxn>
                <a:cxn ang="0">
                  <a:pos x="5332" y="7"/>
                </a:cxn>
                <a:cxn ang="0">
                  <a:pos x="5051" y="22"/>
                </a:cxn>
                <a:cxn ang="0">
                  <a:pos x="4986" y="55"/>
                </a:cxn>
                <a:cxn ang="0">
                  <a:pos x="4854" y="102"/>
                </a:cxn>
                <a:cxn ang="0">
                  <a:pos x="4740" y="112"/>
                </a:cxn>
                <a:cxn ang="0">
                  <a:pos x="4662" y="91"/>
                </a:cxn>
                <a:cxn ang="0">
                  <a:pos x="4598" y="25"/>
                </a:cxn>
                <a:cxn ang="0">
                  <a:pos x="4514" y="9"/>
                </a:cxn>
                <a:cxn ang="0">
                  <a:pos x="4410" y="39"/>
                </a:cxn>
                <a:cxn ang="0">
                  <a:pos x="4236" y="81"/>
                </a:cxn>
                <a:cxn ang="0">
                  <a:pos x="4020" y="102"/>
                </a:cxn>
                <a:cxn ang="0">
                  <a:pos x="3810" y="102"/>
                </a:cxn>
                <a:cxn ang="0">
                  <a:pos x="3654" y="76"/>
                </a:cxn>
                <a:cxn ang="0">
                  <a:pos x="3594" y="50"/>
                </a:cxn>
                <a:cxn ang="0">
                  <a:pos x="3528" y="44"/>
                </a:cxn>
                <a:cxn ang="0">
                  <a:pos x="3480" y="55"/>
                </a:cxn>
                <a:cxn ang="0">
                  <a:pos x="3420" y="76"/>
                </a:cxn>
                <a:cxn ang="0">
                  <a:pos x="3048" y="112"/>
                </a:cxn>
                <a:cxn ang="0">
                  <a:pos x="2844" y="128"/>
                </a:cxn>
                <a:cxn ang="0">
                  <a:pos x="2742" y="117"/>
                </a:cxn>
                <a:cxn ang="0">
                  <a:pos x="2710" y="56"/>
                </a:cxn>
                <a:cxn ang="0">
                  <a:pos x="2658" y="50"/>
                </a:cxn>
                <a:cxn ang="0">
                  <a:pos x="2558" y="95"/>
                </a:cxn>
                <a:cxn ang="0">
                  <a:pos x="2444" y="109"/>
                </a:cxn>
                <a:cxn ang="0">
                  <a:pos x="2322" y="91"/>
                </a:cxn>
                <a:cxn ang="0">
                  <a:pos x="2274" y="70"/>
                </a:cxn>
                <a:cxn ang="0">
                  <a:pos x="2185" y="3"/>
                </a:cxn>
                <a:cxn ang="0">
                  <a:pos x="2048" y="64"/>
                </a:cxn>
                <a:cxn ang="0">
                  <a:pos x="1794" y="102"/>
                </a:cxn>
                <a:cxn ang="0">
                  <a:pos x="1560" y="91"/>
                </a:cxn>
                <a:cxn ang="0">
                  <a:pos x="1482" y="76"/>
                </a:cxn>
                <a:cxn ang="0">
                  <a:pos x="1428" y="50"/>
                </a:cxn>
                <a:cxn ang="0">
                  <a:pos x="1374" y="44"/>
                </a:cxn>
                <a:cxn ang="0">
                  <a:pos x="1308" y="55"/>
                </a:cxn>
                <a:cxn ang="0">
                  <a:pos x="1140" y="107"/>
                </a:cxn>
                <a:cxn ang="0">
                  <a:pos x="948" y="143"/>
                </a:cxn>
                <a:cxn ang="0">
                  <a:pos x="708" y="138"/>
                </a:cxn>
                <a:cxn ang="0">
                  <a:pos x="534" y="96"/>
                </a:cxn>
                <a:cxn ang="0">
                  <a:pos x="444" y="55"/>
                </a:cxn>
                <a:cxn ang="0">
                  <a:pos x="396" y="34"/>
                </a:cxn>
                <a:cxn ang="0">
                  <a:pos x="378" y="39"/>
                </a:cxn>
                <a:cxn ang="0">
                  <a:pos x="342" y="70"/>
                </a:cxn>
                <a:cxn ang="0">
                  <a:pos x="288" y="96"/>
                </a:cxn>
                <a:cxn ang="0">
                  <a:pos x="192" y="112"/>
                </a:cxn>
                <a:cxn ang="0">
                  <a:pos x="90" y="112"/>
                </a:cxn>
                <a:cxn ang="0">
                  <a:pos x="0" y="96"/>
                </a:cxn>
                <a:cxn ang="0">
                  <a:pos x="5760" y="44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67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168" name="Rectangle 2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69" name="Rectangle 2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70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6171" name="Rectangle 2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D7C699F0-D511-4A41-A833-217BE82C6BB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172" name="Rectangle 2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ransition spd="med">
    <p:zoom dir="in"/>
  </p:transition>
  <p:txStyles>
    <p:titleStyle>
      <a:lvl1pPr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w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wmf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wmf"/><Relationship Id="rId4" Type="http://schemas.openxmlformats.org/officeDocument/2006/relationships/image" Target="../media/image12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wmf"/><Relationship Id="rId5" Type="http://schemas.openxmlformats.org/officeDocument/2006/relationships/image" Target="../media/image5.jpeg"/><Relationship Id="rId4" Type="http://schemas.openxmlformats.org/officeDocument/2006/relationships/image" Target="../media/image1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Intro to Cell Vocabulary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Fancy Names</a:t>
            </a:r>
          </a:p>
          <a:p>
            <a:r>
              <a:rPr lang="en-US"/>
              <a:t>For</a:t>
            </a:r>
          </a:p>
          <a:p>
            <a:r>
              <a:rPr lang="en-US"/>
              <a:t>Simple Things</a:t>
            </a:r>
          </a:p>
        </p:txBody>
      </p:sp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Chromosomes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Chromosomes are inside the nucleus and are made of genes (DNA)</a:t>
            </a:r>
          </a:p>
          <a:p>
            <a:r>
              <a:rPr lang="en-US" dirty="0"/>
              <a:t>Genes decide the </a:t>
            </a:r>
            <a:r>
              <a:rPr lang="en-US" dirty="0" smtClean="0"/>
              <a:t>cells’ </a:t>
            </a:r>
            <a:r>
              <a:rPr lang="en-US" dirty="0"/>
              <a:t>traits and activities (heart cell, eye cell (color)) </a:t>
            </a:r>
          </a:p>
        </p:txBody>
      </p:sp>
      <p:pic>
        <p:nvPicPr>
          <p:cNvPr id="15364" name="Picture 4" descr="bd20088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3962400"/>
            <a:ext cx="1917700" cy="2046288"/>
          </a:xfrm>
          <a:prstGeom prst="rect">
            <a:avLst/>
          </a:prstGeom>
          <a:noFill/>
        </p:spPr>
      </p:pic>
      <p:sp>
        <p:nvSpPr>
          <p:cNvPr id="15365" name="AutoShape 5"/>
          <p:cNvSpPr>
            <a:spLocks noChangeArrowheads="1"/>
          </p:cNvSpPr>
          <p:nvPr/>
        </p:nvSpPr>
        <p:spPr bwMode="auto">
          <a:xfrm>
            <a:off x="2667000" y="4724400"/>
            <a:ext cx="1600200" cy="485775"/>
          </a:xfrm>
          <a:prstGeom prst="rightArrow">
            <a:avLst>
              <a:gd name="adj1" fmla="val 50000"/>
              <a:gd name="adj2" fmla="val 8235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5366" name="Picture 6" descr="j028074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67200" y="4267200"/>
            <a:ext cx="1460500" cy="1373188"/>
          </a:xfrm>
          <a:prstGeom prst="rect">
            <a:avLst/>
          </a:prstGeom>
          <a:noFill/>
        </p:spPr>
      </p:pic>
      <p:sp>
        <p:nvSpPr>
          <p:cNvPr id="15367" name="AutoShape 7"/>
          <p:cNvSpPr>
            <a:spLocks noChangeArrowheads="1"/>
          </p:cNvSpPr>
          <p:nvPr/>
        </p:nvSpPr>
        <p:spPr bwMode="auto">
          <a:xfrm>
            <a:off x="5715000" y="4724400"/>
            <a:ext cx="976313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5368" name="Picture 8" descr="j040399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0" y="4343400"/>
            <a:ext cx="1073150" cy="106997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Nuclear Membrane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2438400"/>
          </a:xfrm>
        </p:spPr>
        <p:txBody>
          <a:bodyPr/>
          <a:lstStyle/>
          <a:p>
            <a:r>
              <a:rPr lang="en-US" dirty="0"/>
              <a:t>The nuclear membrane allows substances to pass in and out of the nucleus</a:t>
            </a:r>
          </a:p>
          <a:p>
            <a:r>
              <a:rPr lang="en-US" dirty="0"/>
              <a:t>It surrounds the nucleus (the brain) like the turtle’s skull…protects it</a:t>
            </a:r>
          </a:p>
        </p:txBody>
      </p:sp>
      <p:pic>
        <p:nvPicPr>
          <p:cNvPr id="16388" name="Picture 4" descr="bd20088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4038600"/>
            <a:ext cx="1917700" cy="2046288"/>
          </a:xfrm>
          <a:prstGeom prst="rect">
            <a:avLst/>
          </a:prstGeom>
          <a:noFill/>
        </p:spPr>
      </p:pic>
      <p:sp>
        <p:nvSpPr>
          <p:cNvPr id="16389" name="AutoShape 5"/>
          <p:cNvSpPr>
            <a:spLocks noChangeArrowheads="1"/>
          </p:cNvSpPr>
          <p:nvPr/>
        </p:nvSpPr>
        <p:spPr bwMode="auto">
          <a:xfrm>
            <a:off x="2209800" y="4953000"/>
            <a:ext cx="976313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6390" name="Picture 6" descr="j013345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0800" y="3581400"/>
            <a:ext cx="1700213" cy="30099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 dir="in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Vacuoles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1828800"/>
          </a:xfrm>
        </p:spPr>
        <p:txBody>
          <a:bodyPr/>
          <a:lstStyle/>
          <a:p>
            <a:r>
              <a:rPr lang="en-US"/>
              <a:t>Vacuoles are spaces in the cytoplasm (gel) where food and chemicals are stored</a:t>
            </a:r>
          </a:p>
          <a:p>
            <a:r>
              <a:rPr lang="en-US"/>
              <a:t>It’s like “fat” on a turtle</a:t>
            </a:r>
          </a:p>
        </p:txBody>
      </p:sp>
      <p:pic>
        <p:nvPicPr>
          <p:cNvPr id="17412" name="Picture 4" descr="PH03447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3657600"/>
            <a:ext cx="3657600" cy="2462213"/>
          </a:xfrm>
          <a:prstGeom prst="rect">
            <a:avLst/>
          </a:prstGeom>
          <a:noFill/>
        </p:spPr>
      </p:pic>
      <p:sp>
        <p:nvSpPr>
          <p:cNvPr id="17414" name="AutoShape 6"/>
          <p:cNvSpPr>
            <a:spLocks noChangeArrowheads="1"/>
          </p:cNvSpPr>
          <p:nvPr/>
        </p:nvSpPr>
        <p:spPr bwMode="auto">
          <a:xfrm>
            <a:off x="5562600" y="2971800"/>
            <a:ext cx="2438400" cy="2438400"/>
          </a:xfrm>
          <a:prstGeom prst="cloudCallout">
            <a:avLst>
              <a:gd name="adj1" fmla="val -133528"/>
              <a:gd name="adj2" fmla="val 32486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en-GB"/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5715000" y="3581400"/>
            <a:ext cx="22098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400"/>
              <a:t>I am NOT fat…I’m just a little plump!!</a:t>
            </a:r>
          </a:p>
        </p:txBody>
      </p:sp>
      <p:pic>
        <p:nvPicPr>
          <p:cNvPr id="17416" name="Picture 8" descr="bd20088_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0" y="228600"/>
            <a:ext cx="1214438" cy="1295400"/>
          </a:xfrm>
          <a:prstGeom prst="rect">
            <a:avLst/>
          </a:prstGeom>
          <a:noFill/>
        </p:spPr>
      </p:pic>
      <p:sp>
        <p:nvSpPr>
          <p:cNvPr id="17417" name="AutoShape 9"/>
          <p:cNvSpPr>
            <a:spLocks noChangeArrowheads="1"/>
          </p:cNvSpPr>
          <p:nvPr/>
        </p:nvSpPr>
        <p:spPr bwMode="auto">
          <a:xfrm>
            <a:off x="6934200" y="533400"/>
            <a:ext cx="976313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Cell Wall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2819400"/>
          </a:xfrm>
        </p:spPr>
        <p:txBody>
          <a:bodyPr/>
          <a:lstStyle/>
          <a:p>
            <a:r>
              <a:rPr lang="en-US"/>
              <a:t>Cell Walls are only in plant cells</a:t>
            </a:r>
          </a:p>
          <a:p>
            <a:r>
              <a:rPr lang="en-US"/>
              <a:t>They make the cell strong and rigid</a:t>
            </a:r>
          </a:p>
          <a:p>
            <a:r>
              <a:rPr lang="en-US"/>
              <a:t>They are like a turtle’s shell (but only plants have them…that’s why grass stands straight up!)</a:t>
            </a:r>
          </a:p>
        </p:txBody>
      </p:sp>
      <p:pic>
        <p:nvPicPr>
          <p:cNvPr id="18436" name="Picture 4" descr="j01114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2800" y="4495800"/>
            <a:ext cx="1989138" cy="1528763"/>
          </a:xfrm>
          <a:prstGeom prst="rect">
            <a:avLst/>
          </a:prstGeom>
          <a:noFill/>
        </p:spPr>
      </p:pic>
      <p:pic>
        <p:nvPicPr>
          <p:cNvPr id="18437" name="Picture 5" descr="bd20088_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85088" y="228600"/>
            <a:ext cx="1458912" cy="1557338"/>
          </a:xfrm>
          <a:prstGeom prst="rect">
            <a:avLst/>
          </a:prstGeom>
          <a:noFill/>
        </p:spPr>
      </p:pic>
      <p:sp>
        <p:nvSpPr>
          <p:cNvPr id="18438" name="AutoShape 6"/>
          <p:cNvSpPr>
            <a:spLocks noChangeArrowheads="1"/>
          </p:cNvSpPr>
          <p:nvPr/>
        </p:nvSpPr>
        <p:spPr bwMode="auto">
          <a:xfrm>
            <a:off x="6781800" y="762000"/>
            <a:ext cx="976313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Ribosome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Cells need to make </a:t>
            </a:r>
            <a:r>
              <a:rPr lang="en-US" b="1" dirty="0"/>
              <a:t>proteins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err="1" smtClean="0"/>
              <a:t>Ribosomes</a:t>
            </a:r>
            <a:r>
              <a:rPr lang="en-US" dirty="0"/>
              <a:t> are the protein </a:t>
            </a:r>
            <a:r>
              <a:rPr lang="en-US" dirty="0" smtClean="0"/>
              <a:t>builders. </a:t>
            </a:r>
          </a:p>
          <a:p>
            <a:r>
              <a:rPr lang="en-US" dirty="0" smtClean="0"/>
              <a:t>They </a:t>
            </a:r>
            <a:r>
              <a:rPr lang="en-US" dirty="0"/>
              <a:t>are like construction guys who connect one amino acid at a time and build long chains. </a:t>
            </a:r>
          </a:p>
        </p:txBody>
      </p:sp>
    </p:spTree>
  </p:cSld>
  <p:clrMapOvr>
    <a:masterClrMapping/>
  </p:clrMapOvr>
  <p:transition spd="med">
    <p:zoom dir="in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Endoplasmic Reticulum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Functions </a:t>
            </a:r>
            <a:r>
              <a:rPr lang="en-US" dirty="0"/>
              <a:t>as a </a:t>
            </a:r>
            <a:r>
              <a:rPr lang="en-US" b="1" dirty="0"/>
              <a:t>packaging </a:t>
            </a:r>
            <a:r>
              <a:rPr lang="en-US" b="1" dirty="0" smtClean="0"/>
              <a:t>system.</a:t>
            </a:r>
          </a:p>
          <a:p>
            <a:r>
              <a:rPr lang="en-US" dirty="0" smtClean="0"/>
              <a:t>Packages proteins and releases them to be transported.</a:t>
            </a:r>
            <a:endParaRPr lang="en-US" b="1" dirty="0" smtClean="0"/>
          </a:p>
        </p:txBody>
      </p:sp>
    </p:spTree>
  </p:cSld>
  <p:clrMapOvr>
    <a:masterClrMapping/>
  </p:clrMapOvr>
  <p:transition spd="med">
    <p:zoom dir="in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Golgi Apparatus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/>
              <a:t>Golgi Apparatus is responsible for taking the proteins which were created by the </a:t>
            </a:r>
            <a:r>
              <a:rPr lang="en-US" dirty="0" err="1"/>
              <a:t>ribosomes</a:t>
            </a:r>
            <a:r>
              <a:rPr lang="en-US" dirty="0"/>
              <a:t> and making them bigger and better. </a:t>
            </a:r>
            <a:endParaRPr lang="en-US" dirty="0" smtClean="0"/>
          </a:p>
          <a:p>
            <a:r>
              <a:rPr lang="en-US" dirty="0" smtClean="0"/>
              <a:t>Think </a:t>
            </a:r>
            <a:r>
              <a:rPr lang="en-US" dirty="0"/>
              <a:t>of an assembly line where cars are made. The first worker creates a car frame. The next worker adds an engine, or seats, or other parts.</a:t>
            </a:r>
          </a:p>
          <a:p>
            <a:endParaRPr lang="en-US" dirty="0"/>
          </a:p>
        </p:txBody>
      </p:sp>
    </p:spTree>
  </p:cSld>
  <p:clrMapOvr>
    <a:masterClrMapping/>
  </p:clrMapOvr>
  <p:transition spd="med">
    <p:zoom dir="in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Centriole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 They are there to help the cell when it comes time to </a:t>
            </a:r>
            <a:r>
              <a:rPr lang="en-US" dirty="0" smtClean="0"/>
              <a:t>divide.</a:t>
            </a:r>
          </a:p>
          <a:p>
            <a:r>
              <a:rPr lang="en-US" dirty="0" smtClean="0"/>
              <a:t>Forms spindle fibers in animal cells during cell division</a:t>
            </a:r>
          </a:p>
          <a:p>
            <a:endParaRPr lang="en-US" dirty="0"/>
          </a:p>
        </p:txBody>
      </p:sp>
    </p:spTree>
  </p:cSld>
  <p:clrMapOvr>
    <a:masterClrMapping/>
  </p:clrMapOvr>
  <p:transition spd="med">
    <p:zoom dir="in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Chloroplasts 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Chloroplasts are only in plant cells</a:t>
            </a:r>
          </a:p>
          <a:p>
            <a:r>
              <a:rPr lang="en-US"/>
              <a:t>They contain chlorophyll, which helps make energy/food from sunlight</a:t>
            </a:r>
          </a:p>
          <a:p>
            <a:r>
              <a:rPr lang="en-US"/>
              <a:t>Chlorophyll is green in color…so any plant that is green has chloroplasts</a:t>
            </a:r>
          </a:p>
        </p:txBody>
      </p:sp>
      <p:pic>
        <p:nvPicPr>
          <p:cNvPr id="19460" name="Picture 4" descr="j014064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4648200"/>
            <a:ext cx="3076575" cy="1519238"/>
          </a:xfrm>
          <a:prstGeom prst="rect">
            <a:avLst/>
          </a:prstGeom>
          <a:noFill/>
        </p:spPr>
      </p:pic>
      <p:sp>
        <p:nvSpPr>
          <p:cNvPr id="19461" name="AutoShape 5"/>
          <p:cNvSpPr>
            <a:spLocks noChangeArrowheads="1"/>
          </p:cNvSpPr>
          <p:nvPr/>
        </p:nvSpPr>
        <p:spPr bwMode="auto">
          <a:xfrm>
            <a:off x="609600" y="4648200"/>
            <a:ext cx="2667000" cy="2209800"/>
          </a:xfrm>
          <a:prstGeom prst="cloudCallout">
            <a:avLst>
              <a:gd name="adj1" fmla="val 93273"/>
              <a:gd name="adj2" fmla="val -34125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en-GB"/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762000" y="5029200"/>
            <a:ext cx="23622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400"/>
              <a:t>I’m green…do I have chloroplasts?</a:t>
            </a:r>
          </a:p>
        </p:txBody>
      </p:sp>
      <p:pic>
        <p:nvPicPr>
          <p:cNvPr id="19463" name="Picture 7" descr="bd20088_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26300" y="0"/>
            <a:ext cx="1917700" cy="2046288"/>
          </a:xfrm>
          <a:prstGeom prst="rect">
            <a:avLst/>
          </a:prstGeom>
          <a:noFill/>
        </p:spPr>
      </p:pic>
      <p:sp>
        <p:nvSpPr>
          <p:cNvPr id="19464" name="AutoShape 8"/>
          <p:cNvSpPr>
            <a:spLocks noChangeArrowheads="1"/>
          </p:cNvSpPr>
          <p:nvPr/>
        </p:nvSpPr>
        <p:spPr bwMode="auto">
          <a:xfrm>
            <a:off x="6629400" y="228600"/>
            <a:ext cx="976313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What’s the Difference?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1447800"/>
          </a:xfrm>
        </p:spPr>
        <p:txBody>
          <a:bodyPr/>
          <a:lstStyle/>
          <a:p>
            <a:r>
              <a:rPr lang="en-US"/>
              <a:t>So what are two things that Plant cells have that animal cells don’t?</a:t>
            </a:r>
          </a:p>
        </p:txBody>
      </p:sp>
      <p:pic>
        <p:nvPicPr>
          <p:cNvPr id="23556" name="Picture 4" descr="j014962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3124200"/>
            <a:ext cx="2533650" cy="1800225"/>
          </a:xfrm>
          <a:prstGeom prst="rect">
            <a:avLst/>
          </a:prstGeom>
          <a:noFill/>
        </p:spPr>
      </p:pic>
      <p:pic>
        <p:nvPicPr>
          <p:cNvPr id="23557" name="Picture 5" descr="j028190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9200" y="3200400"/>
            <a:ext cx="1825625" cy="1725613"/>
          </a:xfrm>
          <a:prstGeom prst="rect">
            <a:avLst/>
          </a:prstGeom>
          <a:noFill/>
        </p:spPr>
      </p:pic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4267200" y="3810000"/>
            <a:ext cx="473075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800"/>
              <a:t>?</a:t>
            </a:r>
          </a:p>
        </p:txBody>
      </p:sp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1143000" y="5334000"/>
            <a:ext cx="23780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400"/>
              <a:t>Chloroplasts &amp; Cell Walls</a:t>
            </a:r>
          </a:p>
        </p:txBody>
      </p:sp>
    </p:spTree>
  </p:cSld>
  <p:clrMapOvr>
    <a:masterClrMapping/>
  </p:clrMapOvr>
  <p:transition spd="med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Cells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1524000"/>
          </a:xfrm>
        </p:spPr>
        <p:txBody>
          <a:bodyPr/>
          <a:lstStyle/>
          <a:p>
            <a:r>
              <a:rPr lang="en-US"/>
              <a:t>Cells are the basic unit of all living things…if it is alive it has cells</a:t>
            </a:r>
          </a:p>
        </p:txBody>
      </p:sp>
      <p:pic>
        <p:nvPicPr>
          <p:cNvPr id="20484" name="Picture 4" descr="j039022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276600"/>
            <a:ext cx="3657600" cy="2609850"/>
          </a:xfrm>
          <a:prstGeom prst="rect">
            <a:avLst/>
          </a:prstGeom>
          <a:noFill/>
        </p:spPr>
      </p:pic>
      <p:pic>
        <p:nvPicPr>
          <p:cNvPr id="20485" name="Picture 5" descr="j039021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5800" y="3276600"/>
            <a:ext cx="3657600" cy="260985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800"/>
              <a:t>What would happen if animals had Chloroplasts?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4580" name="Picture 4" descr="j014962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05175" y="2528888"/>
            <a:ext cx="2533650" cy="180022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5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Now, let’s review… 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2590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Cell Membrane	Cell Wall		 Chloroplasts</a:t>
            </a:r>
          </a:p>
          <a:p>
            <a:pPr>
              <a:lnSpc>
                <a:spcPct val="90000"/>
              </a:lnSpc>
            </a:pPr>
            <a:r>
              <a:rPr lang="en-US" dirty="0"/>
              <a:t>Chromosomes	Nucleus	</a:t>
            </a:r>
            <a:r>
              <a:rPr lang="en-US" dirty="0" smtClean="0"/>
              <a:t>	Mitochondria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Cytoplasm</a:t>
            </a:r>
            <a:r>
              <a:rPr lang="en-US" dirty="0"/>
              <a:t>	      </a:t>
            </a:r>
            <a:r>
              <a:rPr lang="en-US" dirty="0" smtClean="0"/>
              <a:t>	Vacuoles 		</a:t>
            </a:r>
            <a:r>
              <a:rPr lang="en-US" dirty="0" err="1" smtClean="0"/>
              <a:t>Centriole</a:t>
            </a:r>
            <a:r>
              <a:rPr lang="en-US" dirty="0" smtClean="0"/>
              <a:t> 	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Ribosome		</a:t>
            </a:r>
            <a:r>
              <a:rPr lang="en-US" dirty="0" err="1" smtClean="0"/>
              <a:t>Gogli</a:t>
            </a: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Endoplasmic Reticulum 		Plant/Animal 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Cell Differentiation</a:t>
            </a:r>
            <a:r>
              <a:rPr lang="en-US" dirty="0"/>
              <a:t>	    </a:t>
            </a:r>
            <a:r>
              <a:rPr lang="en-US" dirty="0" smtClean="0"/>
              <a:t>		Cells</a:t>
            </a:r>
          </a:p>
          <a:p>
            <a:pPr>
              <a:lnSpc>
                <a:spcPct val="90000"/>
              </a:lnSpc>
              <a:buNone/>
            </a:pPr>
            <a:r>
              <a:rPr lang="en-US" dirty="0"/>
              <a:t>	</a:t>
            </a:r>
          </a:p>
        </p:txBody>
      </p:sp>
      <p:pic>
        <p:nvPicPr>
          <p:cNvPr id="25604" name="Picture 4" descr="bd20088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4648200"/>
            <a:ext cx="1917700" cy="2046288"/>
          </a:xfrm>
          <a:prstGeom prst="rect">
            <a:avLst/>
          </a:prstGeom>
          <a:noFill/>
        </p:spPr>
      </p:pic>
      <p:pic>
        <p:nvPicPr>
          <p:cNvPr id="25605" name="Picture 5" descr="bd07865_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0" y="4800600"/>
            <a:ext cx="2286000" cy="187325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 dir="in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Congratulations 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 now know all the vocabulary for cells</a:t>
            </a:r>
          </a:p>
        </p:txBody>
      </p:sp>
      <p:pic>
        <p:nvPicPr>
          <p:cNvPr id="26628" name="Picture 4" descr="j013682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2209800"/>
            <a:ext cx="2568575" cy="42672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Two “Classes” of Cells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2057400"/>
          </a:xfrm>
        </p:spPr>
        <p:txBody>
          <a:bodyPr/>
          <a:lstStyle/>
          <a:p>
            <a:r>
              <a:rPr lang="en-US"/>
              <a:t>There are 2 classes of cells.  There are only two differences between Plant &amp; Animal cells…try to spot them by the end of the show</a:t>
            </a:r>
          </a:p>
        </p:txBody>
      </p:sp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1524000" y="3810000"/>
            <a:ext cx="17478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/>
              <a:t>Plant cells</a:t>
            </a:r>
          </a:p>
        </p:txBody>
      </p:sp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5715000" y="3886200"/>
            <a:ext cx="20764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/>
              <a:t>Animal Cells</a:t>
            </a:r>
          </a:p>
        </p:txBody>
      </p:sp>
      <p:pic>
        <p:nvPicPr>
          <p:cNvPr id="22536" name="Picture 8" descr="j028190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4648200"/>
            <a:ext cx="1825625" cy="1725613"/>
          </a:xfrm>
          <a:prstGeom prst="rect">
            <a:avLst/>
          </a:prstGeom>
          <a:noFill/>
        </p:spPr>
      </p:pic>
      <p:pic>
        <p:nvPicPr>
          <p:cNvPr id="22537" name="Picture 9" descr="j014962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0" y="4572000"/>
            <a:ext cx="2533650" cy="180022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788987"/>
          </a:xfrm>
        </p:spPr>
        <p:txBody>
          <a:bodyPr/>
          <a:lstStyle/>
          <a:p>
            <a:r>
              <a:rPr lang="en-US"/>
              <a:t>Cell Differentiation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8229600" cy="5562600"/>
          </a:xfrm>
        </p:spPr>
        <p:txBody>
          <a:bodyPr/>
          <a:lstStyle/>
          <a:p>
            <a:r>
              <a:rPr lang="en-US"/>
              <a:t>There are only 2 classes of cells (plant/animal), but there are many kinds of cells in each class.  Each kind of cell has a DIFFERENT job to do…it specializes.</a:t>
            </a:r>
          </a:p>
        </p:txBody>
      </p:sp>
      <p:pic>
        <p:nvPicPr>
          <p:cNvPr id="21508" name="Picture 4" descr="j039022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5029200"/>
            <a:ext cx="2133600" cy="1522413"/>
          </a:xfrm>
          <a:prstGeom prst="rect">
            <a:avLst/>
          </a:prstGeom>
          <a:noFill/>
        </p:spPr>
      </p:pic>
      <p:pic>
        <p:nvPicPr>
          <p:cNvPr id="21509" name="Picture 5" descr="j039023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62400" y="5029200"/>
            <a:ext cx="1981200" cy="1414463"/>
          </a:xfrm>
          <a:prstGeom prst="rect">
            <a:avLst/>
          </a:prstGeom>
          <a:noFill/>
        </p:spPr>
      </p:pic>
      <p:pic>
        <p:nvPicPr>
          <p:cNvPr id="21510" name="Picture 6" descr="j028717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81800" y="5181600"/>
            <a:ext cx="1676400" cy="1365250"/>
          </a:xfrm>
          <a:prstGeom prst="rect">
            <a:avLst/>
          </a:prstGeom>
          <a:noFill/>
        </p:spPr>
      </p:pic>
      <p:sp>
        <p:nvSpPr>
          <p:cNvPr id="21511" name="AutoShape 7"/>
          <p:cNvSpPr>
            <a:spLocks noChangeArrowheads="1"/>
          </p:cNvSpPr>
          <p:nvPr/>
        </p:nvSpPr>
        <p:spPr bwMode="auto">
          <a:xfrm>
            <a:off x="533400" y="3352800"/>
            <a:ext cx="1828800" cy="1066800"/>
          </a:xfrm>
          <a:prstGeom prst="wedgeRectCallout">
            <a:avLst>
              <a:gd name="adj1" fmla="val 11458"/>
              <a:gd name="adj2" fmla="val 125745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US" sz="2400"/>
              <a:t>I am a heart cell!</a:t>
            </a:r>
          </a:p>
        </p:txBody>
      </p:sp>
      <p:sp>
        <p:nvSpPr>
          <p:cNvPr id="21512" name="AutoShape 8"/>
          <p:cNvSpPr>
            <a:spLocks noChangeArrowheads="1"/>
          </p:cNvSpPr>
          <p:nvPr/>
        </p:nvSpPr>
        <p:spPr bwMode="auto">
          <a:xfrm>
            <a:off x="3886200" y="3505200"/>
            <a:ext cx="1752600" cy="1524000"/>
          </a:xfrm>
          <a:prstGeom prst="wedgeRoundRectCallout">
            <a:avLst>
              <a:gd name="adj1" fmla="val 5977"/>
              <a:gd name="adj2" fmla="val 77292"/>
              <a:gd name="adj3" fmla="val 16667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US" sz="2400"/>
              <a:t>I am a skin cell</a:t>
            </a:r>
          </a:p>
        </p:txBody>
      </p:sp>
      <p:sp>
        <p:nvSpPr>
          <p:cNvPr id="21513" name="AutoShape 9"/>
          <p:cNvSpPr>
            <a:spLocks noChangeArrowheads="1"/>
          </p:cNvSpPr>
          <p:nvPr/>
        </p:nvSpPr>
        <p:spPr bwMode="auto">
          <a:xfrm>
            <a:off x="6629400" y="3429000"/>
            <a:ext cx="1600200" cy="1676400"/>
          </a:xfrm>
          <a:prstGeom prst="wedgeEllipseCallout">
            <a:avLst>
              <a:gd name="adj1" fmla="val 15278"/>
              <a:gd name="adj2" fmla="val 86741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US" sz="2400"/>
              <a:t>I’m a Prison Cell! </a:t>
            </a:r>
            <a:r>
              <a:rPr lang="en-US" sz="2400">
                <a:sym typeface="Wingdings" pitchFamily="2" charset="2"/>
              </a:rPr>
              <a:t></a:t>
            </a:r>
            <a:endParaRPr lang="en-US" sz="2400"/>
          </a:p>
        </p:txBody>
      </p:sp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09600" y="1600200"/>
            <a:ext cx="7772400" cy="1905000"/>
          </a:xfrm>
        </p:spPr>
        <p:txBody>
          <a:bodyPr/>
          <a:lstStyle/>
          <a:p>
            <a:r>
              <a:rPr lang="en-US"/>
              <a:t>When you hear the new vocabulary…just think of a</a:t>
            </a:r>
            <a:endParaRPr lang="en-US" sz="6000"/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3505200" y="4114800"/>
            <a:ext cx="23622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6000"/>
              <a:t>Turtle</a:t>
            </a:r>
          </a:p>
        </p:txBody>
      </p:sp>
      <p:pic>
        <p:nvPicPr>
          <p:cNvPr id="8200" name="Picture 8" descr="j035443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4191000"/>
            <a:ext cx="2286000" cy="107156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788987"/>
          </a:xfrm>
        </p:spPr>
        <p:txBody>
          <a:bodyPr/>
          <a:lstStyle/>
          <a:p>
            <a:r>
              <a:rPr lang="en-US"/>
              <a:t>Cell Membrane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90600"/>
            <a:ext cx="8686800" cy="2667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3600" dirty="0"/>
              <a:t>The cell membrane holds the cell together and allows nutrients in the cell</a:t>
            </a:r>
          </a:p>
          <a:p>
            <a:pPr>
              <a:lnSpc>
                <a:spcPct val="90000"/>
              </a:lnSpc>
            </a:pPr>
            <a:r>
              <a:rPr lang="en-US" sz="3600" dirty="0"/>
              <a:t>It’s just like a turtle’s skin</a:t>
            </a:r>
          </a:p>
          <a:p>
            <a:pPr>
              <a:lnSpc>
                <a:spcPct val="90000"/>
              </a:lnSpc>
            </a:pPr>
            <a:r>
              <a:rPr lang="en-US" sz="3600" dirty="0"/>
              <a:t>The cell membrane is on the edge of a cell</a:t>
            </a:r>
          </a:p>
        </p:txBody>
      </p:sp>
      <p:pic>
        <p:nvPicPr>
          <p:cNvPr id="10245" name="Picture 5" descr="bd07865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3962400"/>
            <a:ext cx="1812925" cy="1485900"/>
          </a:xfrm>
          <a:prstGeom prst="rect">
            <a:avLst/>
          </a:prstGeom>
          <a:noFill/>
        </p:spPr>
      </p:pic>
      <p:pic>
        <p:nvPicPr>
          <p:cNvPr id="10246" name="Picture 6" descr="bd20088_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57600" y="3733800"/>
            <a:ext cx="1917700" cy="2046288"/>
          </a:xfrm>
          <a:prstGeom prst="rect">
            <a:avLst/>
          </a:prstGeom>
          <a:noFill/>
        </p:spPr>
      </p:pic>
      <p:sp>
        <p:nvSpPr>
          <p:cNvPr id="10247" name="AutoShape 7"/>
          <p:cNvSpPr>
            <a:spLocks noChangeArrowheads="1"/>
          </p:cNvSpPr>
          <p:nvPr/>
        </p:nvSpPr>
        <p:spPr bwMode="auto">
          <a:xfrm rot="-2042292">
            <a:off x="5105400" y="3581400"/>
            <a:ext cx="976313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med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91 0.11073 C 0.00416 0.11165 0.00677 0.11165 0.00868 0.11373 C 0.01666 0.12228 0.01006 0.12552 0.01527 0.13731 C 0.01788 0.14355 0.02691 0.14471 0.0309 0.14632 C 0.03836 0.14933 0.04548 0.15257 0.05312 0.15511 C 0.06024 0.16158 0.06597 0.16944 0.07309 0.17591 C 0.07465 0.17984 0.07586 0.184 0.0776 0.1877 C 0.08038 0.19371 0.08645 0.2055 0.08645 0.2055 C 0.10954 0.20435 0.15243 0.20989 0.1776 0.19371 C 0.19652 0.15904 0.17187 0.20781 0.18645 0.16412 C 0.18958 0.15441 0.19965 0.14933 0.20642 0.14632 C 0.22586 0.15002 0.22864 0.1484 0.23975 0.1699 C 0.24045 0.17476 0.2401 0.1803 0.24201 0.1847 C 0.25017 0.20435 0.27274 0.20342 0.28645 0.2055 C 0.29704 0.21475 0.30312 0.22792 0.31302 0.23809 C 0.32083 0.26352 0.3368 0.28433 0.35746 0.29126 C 0.39774 0.27924 0.36163 0.29288 0.38871 0.27647 C 0.40277 0.26791 0.41267 0.26514 0.42204 0.24688 C 0.43125 0.20943 0.42621 0.23532 0.42864 0.1669 C 0.43125 0.18054 0.43576 0.19232 0.43975 0.2055 C 0.44114 0.2374 0.4401 0.26514 0.44861 0.29427 C 0.47309 0.27785 0.45034 0.29034 0.4842 0.28248 C 0.48958 0.28132 0.49444 0.27762 0.49982 0.27647 C 0.50781 0.27462 0.51597 0.27439 0.52413 0.27346 C 0.5375 0.26745 0.52413 0.273 0.54427 0.26768 C 0.55885 0.26398 0.57135 0.25821 0.58645 0.25566 C 0.59531 0.25196 0.60121 0.24549 0.60868 0.23809 C 0.61527 0.22492 0.62118 0.21336 0.62638 0.19949 C 0.62725 0.19371 0.63038 0.1706 0.63316 0.1669 C 0.63923 0.15881 0.64566 0.14933 0.65086 0.14031 C 0.66805 0.11049 0.65191 0.13245 0.66649 0.11373 C 0.6684 0.09986 0.66961 0.09246 0.67534 0.08114 C 0.67604 0.07235 0.6776 0.06357 0.6776 0.05455 C 0.6776 0.05155 0.67534 0.06334 0.67534 0.06334 L 0.68194 0.03976 " pathEditMode="relative" ptsTypes="fffffffffffffffffffffffffffffffffAA">
                                      <p:cBhvr>
                                        <p:cTn id="6" dur="5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Cytoplasm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2362200"/>
          </a:xfrm>
        </p:spPr>
        <p:txBody>
          <a:bodyPr/>
          <a:lstStyle/>
          <a:p>
            <a:r>
              <a:rPr lang="en-US" dirty="0"/>
              <a:t>Cytoplasm is the watery gel (</a:t>
            </a:r>
            <a:r>
              <a:rPr lang="en-US" dirty="0" err="1"/>
              <a:t>Jello</a:t>
            </a:r>
            <a:r>
              <a:rPr lang="en-US" dirty="0"/>
              <a:t>!) inside a cell….it’s goop! It holds the </a:t>
            </a:r>
            <a:r>
              <a:rPr lang="en-US" dirty="0" err="1"/>
              <a:t>ORGANelles</a:t>
            </a:r>
            <a:endParaRPr lang="en-US" dirty="0"/>
          </a:p>
          <a:p>
            <a:r>
              <a:rPr lang="en-US" dirty="0"/>
              <a:t>Cytoplasm is like the turtles blood and other liquids</a:t>
            </a:r>
          </a:p>
        </p:txBody>
      </p:sp>
      <p:pic>
        <p:nvPicPr>
          <p:cNvPr id="11268" name="Picture 4" descr="bd20088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4038600"/>
            <a:ext cx="1917700" cy="2046288"/>
          </a:xfrm>
          <a:prstGeom prst="rect">
            <a:avLst/>
          </a:prstGeom>
          <a:noFill/>
        </p:spPr>
      </p:pic>
      <p:pic>
        <p:nvPicPr>
          <p:cNvPr id="11269" name="Picture 5" descr="j011147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0" y="4267200"/>
            <a:ext cx="1158875" cy="1828800"/>
          </a:xfrm>
          <a:prstGeom prst="rect">
            <a:avLst/>
          </a:prstGeom>
          <a:noFill/>
        </p:spPr>
      </p:pic>
      <p:sp>
        <p:nvSpPr>
          <p:cNvPr id="11270" name="AutoShape 6"/>
          <p:cNvSpPr>
            <a:spLocks noChangeArrowheads="1"/>
          </p:cNvSpPr>
          <p:nvPr/>
        </p:nvSpPr>
        <p:spPr bwMode="auto">
          <a:xfrm>
            <a:off x="1676400" y="4267200"/>
            <a:ext cx="976313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med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552 0.08437 C -0.07518 0.07836 -0.12274 0.05779 -0.17222 0.05178 C -0.23004 0.03606 -0.27483 0.04161 -0.34115 0.03999 C -0.37084 0.03421 -0.4 0.02843 -0.43004 0.02519 C -0.45972 0.02219 -0.4717 0.02219 -0.45886 0.02219 L -0.4434 0.02519 " pathEditMode="relative" rAng="0" ptsTypes="ffffAA">
                                      <p:cBhvr>
                                        <p:cTn id="6" dur="5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3" y="-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Mitochondria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1981200"/>
          </a:xfrm>
        </p:spPr>
        <p:txBody>
          <a:bodyPr/>
          <a:lstStyle/>
          <a:p>
            <a:r>
              <a:rPr lang="en-US"/>
              <a:t>Mitochondria is an ORGANelle that releases energy from food</a:t>
            </a:r>
          </a:p>
          <a:p>
            <a:r>
              <a:rPr lang="en-US"/>
              <a:t>Mitochondria is like a turtle’s stomach</a:t>
            </a:r>
          </a:p>
          <a:p>
            <a:endParaRPr lang="en-US"/>
          </a:p>
        </p:txBody>
      </p:sp>
      <p:pic>
        <p:nvPicPr>
          <p:cNvPr id="12293" name="Picture 5" descr="j038256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4876800"/>
            <a:ext cx="1981200" cy="1981200"/>
          </a:xfrm>
          <a:prstGeom prst="rect">
            <a:avLst/>
          </a:prstGeom>
          <a:noFill/>
        </p:spPr>
      </p:pic>
      <p:pic>
        <p:nvPicPr>
          <p:cNvPr id="12292" name="Picture 4" descr="AG00441_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81400" y="5208588"/>
            <a:ext cx="3276600" cy="1649412"/>
          </a:xfrm>
          <a:prstGeom prst="rect">
            <a:avLst/>
          </a:prstGeom>
          <a:noFill/>
        </p:spPr>
      </p:pic>
      <p:pic>
        <p:nvPicPr>
          <p:cNvPr id="12295" name="Picture 7" descr="bd20088_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26300" y="0"/>
            <a:ext cx="1917700" cy="2046288"/>
          </a:xfrm>
          <a:prstGeom prst="rect">
            <a:avLst/>
          </a:prstGeom>
          <a:noFill/>
        </p:spPr>
      </p:pic>
      <p:sp>
        <p:nvSpPr>
          <p:cNvPr id="12296" name="AutoShape 8"/>
          <p:cNvSpPr>
            <a:spLocks noChangeArrowheads="1"/>
          </p:cNvSpPr>
          <p:nvPr/>
        </p:nvSpPr>
        <p:spPr bwMode="auto">
          <a:xfrm>
            <a:off x="8077200" y="1676400"/>
            <a:ext cx="485775" cy="976313"/>
          </a:xfrm>
          <a:prstGeom prst="up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en-US"/>
          </a:p>
        </p:txBody>
      </p:sp>
    </p:spTree>
  </p:cSld>
  <p:clrMapOvr>
    <a:masterClrMapping/>
  </p:clrMapOvr>
  <p:transition spd="med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Nucleus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1447800"/>
          </a:xfrm>
        </p:spPr>
        <p:txBody>
          <a:bodyPr/>
          <a:lstStyle/>
          <a:p>
            <a:r>
              <a:rPr lang="en-US"/>
              <a:t>The nucleus controls the cell</a:t>
            </a:r>
          </a:p>
          <a:p>
            <a:r>
              <a:rPr lang="en-US"/>
              <a:t>The nucleus is like the turtle’s brain</a:t>
            </a:r>
          </a:p>
        </p:txBody>
      </p:sp>
      <p:pic>
        <p:nvPicPr>
          <p:cNvPr id="13316" name="Picture 4" descr="j013353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524122">
            <a:off x="304800" y="3886200"/>
            <a:ext cx="2413000" cy="2166938"/>
          </a:xfrm>
          <a:prstGeom prst="rect">
            <a:avLst/>
          </a:prstGeom>
          <a:noFill/>
        </p:spPr>
      </p:pic>
      <p:pic>
        <p:nvPicPr>
          <p:cNvPr id="13317" name="Picture 5" descr="j0395712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51940">
            <a:off x="2819400" y="4419600"/>
            <a:ext cx="1524000" cy="1258888"/>
          </a:xfrm>
          <a:prstGeom prst="rect">
            <a:avLst/>
          </a:prstGeom>
          <a:noFill/>
        </p:spPr>
      </p:pic>
      <p:pic>
        <p:nvPicPr>
          <p:cNvPr id="13318" name="Picture 6" descr="j039023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24600" y="381000"/>
            <a:ext cx="2362200" cy="1685925"/>
          </a:xfrm>
          <a:prstGeom prst="rect">
            <a:avLst/>
          </a:prstGeom>
          <a:noFill/>
        </p:spPr>
      </p:pic>
      <p:pic>
        <p:nvPicPr>
          <p:cNvPr id="13319" name="Picture 7" descr="bd20088_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72200" y="3733800"/>
            <a:ext cx="1917700" cy="2046288"/>
          </a:xfrm>
          <a:prstGeom prst="rect">
            <a:avLst/>
          </a:prstGeom>
          <a:noFill/>
        </p:spPr>
      </p:pic>
      <p:sp>
        <p:nvSpPr>
          <p:cNvPr id="13320" name="AutoShape 8"/>
          <p:cNvSpPr>
            <a:spLocks noChangeArrowheads="1"/>
          </p:cNvSpPr>
          <p:nvPr/>
        </p:nvSpPr>
        <p:spPr bwMode="auto">
          <a:xfrm rot="929909">
            <a:off x="6096000" y="4343400"/>
            <a:ext cx="976313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rtain Call">
  <a:themeElements>
    <a:clrScheme name="Curtain Call 1">
      <a:dk1>
        <a:srgbClr val="602000"/>
      </a:dk1>
      <a:lt1>
        <a:srgbClr val="FFFFFF"/>
      </a:lt1>
      <a:dk2>
        <a:srgbClr val="800000"/>
      </a:dk2>
      <a:lt2>
        <a:srgbClr val="FFFFCC"/>
      </a:lt2>
      <a:accent1>
        <a:srgbClr val="FF3300"/>
      </a:accent1>
      <a:accent2>
        <a:srgbClr val="000000"/>
      </a:accent2>
      <a:accent3>
        <a:srgbClr val="C0AAAA"/>
      </a:accent3>
      <a:accent4>
        <a:srgbClr val="DADADA"/>
      </a:accent4>
      <a:accent5>
        <a:srgbClr val="FFADAA"/>
      </a:accent5>
      <a:accent6>
        <a:srgbClr val="000000"/>
      </a:accent6>
      <a:hlink>
        <a:srgbClr val="EBF25A"/>
      </a:hlink>
      <a:folHlink>
        <a:srgbClr val="F2AA68"/>
      </a:folHlink>
    </a:clrScheme>
    <a:fontScheme name="Curtain Call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Curtain Call 1">
        <a:dk1>
          <a:srgbClr val="602000"/>
        </a:dk1>
        <a:lt1>
          <a:srgbClr val="FFFFFF"/>
        </a:lt1>
        <a:dk2>
          <a:srgbClr val="800000"/>
        </a:dk2>
        <a:lt2>
          <a:srgbClr val="FFFFCC"/>
        </a:lt2>
        <a:accent1>
          <a:srgbClr val="FF3300"/>
        </a:accent1>
        <a:accent2>
          <a:srgbClr val="000000"/>
        </a:accent2>
        <a:accent3>
          <a:srgbClr val="C0AAAA"/>
        </a:accent3>
        <a:accent4>
          <a:srgbClr val="DADADA"/>
        </a:accent4>
        <a:accent5>
          <a:srgbClr val="FFADAA"/>
        </a:accent5>
        <a:accent6>
          <a:srgbClr val="000000"/>
        </a:accent6>
        <a:hlink>
          <a:srgbClr val="EBF25A"/>
        </a:hlink>
        <a:folHlink>
          <a:srgbClr val="F2AA6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2">
        <a:dk1>
          <a:srgbClr val="000066"/>
        </a:dk1>
        <a:lt1>
          <a:srgbClr val="FFFFFF"/>
        </a:lt1>
        <a:dk2>
          <a:srgbClr val="000099"/>
        </a:dk2>
        <a:lt2>
          <a:srgbClr val="D8F6F8"/>
        </a:lt2>
        <a:accent1>
          <a:srgbClr val="0099FF"/>
        </a:accent1>
        <a:accent2>
          <a:srgbClr val="00003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34"/>
        </a:accent6>
        <a:hlink>
          <a:srgbClr val="DDD925"/>
        </a:hlink>
        <a:folHlink>
          <a:srgbClr val="72C67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3">
        <a:dk1>
          <a:srgbClr val="4C3D57"/>
        </a:dk1>
        <a:lt1>
          <a:srgbClr val="FFFFFF"/>
        </a:lt1>
        <a:dk2>
          <a:srgbClr val="660066"/>
        </a:dk2>
        <a:lt2>
          <a:srgbClr val="FDFBE3"/>
        </a:lt2>
        <a:accent1>
          <a:srgbClr val="976C9E"/>
        </a:accent1>
        <a:accent2>
          <a:srgbClr val="1E1822"/>
        </a:accent2>
        <a:accent3>
          <a:srgbClr val="B8AAB8"/>
        </a:accent3>
        <a:accent4>
          <a:srgbClr val="DADADA"/>
        </a:accent4>
        <a:accent5>
          <a:srgbClr val="C9BACC"/>
        </a:accent5>
        <a:accent6>
          <a:srgbClr val="1A151E"/>
        </a:accent6>
        <a:hlink>
          <a:srgbClr val="D8C460"/>
        </a:hlink>
        <a:folHlink>
          <a:srgbClr val="C3C2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4">
        <a:dk1>
          <a:srgbClr val="334D3F"/>
        </a:dk1>
        <a:lt1>
          <a:srgbClr val="FFFFFF"/>
        </a:lt1>
        <a:dk2>
          <a:srgbClr val="008000"/>
        </a:dk2>
        <a:lt2>
          <a:srgbClr val="D3F1DB"/>
        </a:lt2>
        <a:accent1>
          <a:srgbClr val="4A6D84"/>
        </a:accent1>
        <a:accent2>
          <a:srgbClr val="213329"/>
        </a:accent2>
        <a:accent3>
          <a:srgbClr val="AAC0AA"/>
        </a:accent3>
        <a:accent4>
          <a:srgbClr val="DADADA"/>
        </a:accent4>
        <a:accent5>
          <a:srgbClr val="B1BAC2"/>
        </a:accent5>
        <a:accent6>
          <a:srgbClr val="1D2D24"/>
        </a:accent6>
        <a:hlink>
          <a:srgbClr val="F0B100"/>
        </a:hlink>
        <a:folHlink>
          <a:srgbClr val="C3710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5">
        <a:dk1>
          <a:srgbClr val="566858"/>
        </a:dk1>
        <a:lt1>
          <a:srgbClr val="FFFFFF"/>
        </a:lt1>
        <a:dk2>
          <a:srgbClr val="6D8771"/>
        </a:dk2>
        <a:lt2>
          <a:srgbClr val="ECECB2"/>
        </a:lt2>
        <a:accent1>
          <a:srgbClr val="76A571"/>
        </a:accent1>
        <a:accent2>
          <a:srgbClr val="465648"/>
        </a:accent2>
        <a:accent3>
          <a:srgbClr val="BAC3BB"/>
        </a:accent3>
        <a:accent4>
          <a:srgbClr val="DADADA"/>
        </a:accent4>
        <a:accent5>
          <a:srgbClr val="BDCFBB"/>
        </a:accent5>
        <a:accent6>
          <a:srgbClr val="3F4D40"/>
        </a:accent6>
        <a:hlink>
          <a:srgbClr val="FFDC0B"/>
        </a:hlink>
        <a:folHlink>
          <a:srgbClr val="FC991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6">
        <a:dk1>
          <a:srgbClr val="0A6866"/>
        </a:dk1>
        <a:lt1>
          <a:srgbClr val="FFFFFF"/>
        </a:lt1>
        <a:dk2>
          <a:srgbClr val="0D8784"/>
        </a:dk2>
        <a:lt2>
          <a:srgbClr val="B8DEC6"/>
        </a:lt2>
        <a:accent1>
          <a:srgbClr val="3C7652"/>
        </a:accent1>
        <a:accent2>
          <a:srgbClr val="005250"/>
        </a:accent2>
        <a:accent3>
          <a:srgbClr val="AAC3C2"/>
        </a:accent3>
        <a:accent4>
          <a:srgbClr val="DADADA"/>
        </a:accent4>
        <a:accent5>
          <a:srgbClr val="AFBDB3"/>
        </a:accent5>
        <a:accent6>
          <a:srgbClr val="004948"/>
        </a:accent6>
        <a:hlink>
          <a:srgbClr val="00E0A5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7">
        <a:dk1>
          <a:srgbClr val="50688C"/>
        </a:dk1>
        <a:lt1>
          <a:srgbClr val="FFFFFF"/>
        </a:lt1>
        <a:dk2>
          <a:srgbClr val="6E87AC"/>
        </a:dk2>
        <a:lt2>
          <a:srgbClr val="FFFFFF"/>
        </a:lt2>
        <a:accent1>
          <a:srgbClr val="376EA5"/>
        </a:accent1>
        <a:accent2>
          <a:srgbClr val="445876"/>
        </a:accent2>
        <a:accent3>
          <a:srgbClr val="BAC3D2"/>
        </a:accent3>
        <a:accent4>
          <a:srgbClr val="DADADA"/>
        </a:accent4>
        <a:accent5>
          <a:srgbClr val="AEBACF"/>
        </a:accent5>
        <a:accent6>
          <a:srgbClr val="3D4F6A"/>
        </a:accent6>
        <a:hlink>
          <a:srgbClr val="66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8">
        <a:dk1>
          <a:srgbClr val="000000"/>
        </a:dk1>
        <a:lt1>
          <a:srgbClr val="DDDCC5"/>
        </a:lt1>
        <a:dk2>
          <a:srgbClr val="000000"/>
        </a:dk2>
        <a:lt2>
          <a:srgbClr val="C9C6A5"/>
        </a:lt2>
        <a:accent1>
          <a:srgbClr val="C0C0C0"/>
        </a:accent1>
        <a:accent2>
          <a:srgbClr val="B0AC90"/>
        </a:accent2>
        <a:accent3>
          <a:srgbClr val="EBEBDF"/>
        </a:accent3>
        <a:accent4>
          <a:srgbClr val="000000"/>
        </a:accent4>
        <a:accent5>
          <a:srgbClr val="DCDCDC"/>
        </a:accent5>
        <a:accent6>
          <a:srgbClr val="9F9B82"/>
        </a:accent6>
        <a:hlink>
          <a:srgbClr val="666699"/>
        </a:hlink>
        <a:folHlink>
          <a:srgbClr val="905C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rtain Call 9">
        <a:dk1>
          <a:srgbClr val="000000"/>
        </a:dk1>
        <a:lt1>
          <a:srgbClr val="FFFFFF"/>
        </a:lt1>
        <a:dk2>
          <a:srgbClr val="000099"/>
        </a:dk2>
        <a:lt2>
          <a:srgbClr val="DDDDDD"/>
        </a:lt2>
        <a:accent1>
          <a:srgbClr val="C6D4D4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DFE6E6"/>
        </a:accent5>
        <a:accent6>
          <a:srgbClr val="AEAEAE"/>
        </a:accent6>
        <a:hlink>
          <a:srgbClr val="6600FF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320</TotalTime>
  <Words>505</Words>
  <Application>Microsoft Office PowerPoint</Application>
  <PresentationFormat>On-screen Show (4:3)</PresentationFormat>
  <Paragraphs>95</Paragraphs>
  <Slides>22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Tahoma</vt:lpstr>
      <vt:lpstr>Times New Roman</vt:lpstr>
      <vt:lpstr>Wingdings</vt:lpstr>
      <vt:lpstr>Curtain Call</vt:lpstr>
      <vt:lpstr>Intro to Cell Vocabulary</vt:lpstr>
      <vt:lpstr>Cells</vt:lpstr>
      <vt:lpstr>Two “Classes” of Cells</vt:lpstr>
      <vt:lpstr>Cell Differentiation</vt:lpstr>
      <vt:lpstr>When you hear the new vocabulary…just think of a</vt:lpstr>
      <vt:lpstr>Cell Membrane</vt:lpstr>
      <vt:lpstr>Cytoplasm</vt:lpstr>
      <vt:lpstr>Mitochondria</vt:lpstr>
      <vt:lpstr>Nucleus</vt:lpstr>
      <vt:lpstr>Chromosomes</vt:lpstr>
      <vt:lpstr>Nuclear Membrane</vt:lpstr>
      <vt:lpstr>Vacuoles</vt:lpstr>
      <vt:lpstr>Cell Wall</vt:lpstr>
      <vt:lpstr>Ribosome</vt:lpstr>
      <vt:lpstr>Endoplasmic Reticulum</vt:lpstr>
      <vt:lpstr>Golgi Apparatus</vt:lpstr>
      <vt:lpstr>Centriole</vt:lpstr>
      <vt:lpstr>Chloroplasts </vt:lpstr>
      <vt:lpstr>What’s the Difference?</vt:lpstr>
      <vt:lpstr>What would happen if animals had Chloroplasts?</vt:lpstr>
      <vt:lpstr>Now, let’s review… </vt:lpstr>
      <vt:lpstr>Congratulations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 to Cell Vocabulary</dc:title>
  <dc:creator>Mr. Ryan</dc:creator>
  <cp:lastModifiedBy>Brandi</cp:lastModifiedBy>
  <cp:revision>31</cp:revision>
  <dcterms:created xsi:type="dcterms:W3CDTF">2005-09-18T22:02:06Z</dcterms:created>
  <dcterms:modified xsi:type="dcterms:W3CDTF">2011-11-13T21:07:44Z</dcterms:modified>
</cp:coreProperties>
</file>